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sldIdLst>
    <p:sldId id="283" r:id="rId3"/>
    <p:sldId id="319" r:id="rId4"/>
    <p:sldId id="335" r:id="rId5"/>
    <p:sldId id="336" r:id="rId6"/>
    <p:sldId id="320" r:id="rId7"/>
    <p:sldId id="308" r:id="rId8"/>
    <p:sldId id="314" r:id="rId9"/>
    <p:sldId id="329" r:id="rId10"/>
    <p:sldId id="325" r:id="rId11"/>
    <p:sldId id="328" r:id="rId12"/>
    <p:sldId id="334" r:id="rId13"/>
    <p:sldId id="310" r:id="rId14"/>
    <p:sldId id="340" r:id="rId15"/>
    <p:sldId id="342" r:id="rId16"/>
    <p:sldId id="327" r:id="rId17"/>
    <p:sldId id="343" r:id="rId18"/>
    <p:sldId id="341" r:id="rId19"/>
    <p:sldId id="344" r:id="rId20"/>
    <p:sldId id="331" r:id="rId21"/>
    <p:sldId id="322" r:id="rId22"/>
    <p:sldId id="348" r:id="rId23"/>
    <p:sldId id="337" r:id="rId24"/>
    <p:sldId id="339" r:id="rId25"/>
    <p:sldId id="345" r:id="rId26"/>
    <p:sldId id="346" r:id="rId27"/>
    <p:sldId id="347" r:id="rId28"/>
    <p:sldId id="349" r:id="rId29"/>
    <p:sldId id="350" r:id="rId30"/>
    <p:sldId id="351" r:id="rId31"/>
    <p:sldId id="352" r:id="rId32"/>
    <p:sldId id="353" r:id="rId33"/>
    <p:sldId id="303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54"/>
    <a:srgbClr val="0B1431"/>
    <a:srgbClr val="E64106"/>
    <a:srgbClr val="E6E6E6"/>
    <a:srgbClr val="FEFEFE"/>
    <a:srgbClr val="0066AE"/>
    <a:srgbClr val="32A3DB"/>
    <a:srgbClr val="ADDAF1"/>
    <a:srgbClr val="989EA1"/>
    <a:srgbClr val="F2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7" autoAdjust="0"/>
    <p:restoredTop sz="96493" autoAdjust="0"/>
  </p:normalViewPr>
  <p:slideViewPr>
    <p:cSldViewPr snapToGrid="0">
      <p:cViewPr varScale="1">
        <p:scale>
          <a:sx n="109" d="100"/>
          <a:sy n="109" d="100"/>
        </p:scale>
        <p:origin x="88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6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5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2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5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0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09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0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56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39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16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00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9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06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6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3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7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52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1CCE-4C69-481E-8A82-8C3A41A945F4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20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249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FCC3A858-5ED0-4B4A-8756-97846365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11" grpId="0" animBg="1"/>
          <p:bldP spid="13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7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7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85189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114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hyperlink" Target="STM32F4xx&#20013;&#25991;&#21442;&#32771;&#25163;&#20876;.pdf" TargetMode="External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zhuanlan.zhihu.com/p/43001444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2512BC-7DD5-4819-9D49-935E78A25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CF9E4BF1-6A34-4A1F-862F-D7D9C7B209ED}"/>
              </a:ext>
            </a:extLst>
          </p:cNvPr>
          <p:cNvSpPr txBox="1"/>
          <p:nvPr/>
        </p:nvSpPr>
        <p:spPr>
          <a:xfrm>
            <a:off x="2256794" y="2475453"/>
            <a:ext cx="7678411" cy="15696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电控组（软件方向）第三讲</a:t>
            </a:r>
            <a:r>
              <a:rPr lang="en-US" altLang="zh-CN" sz="4800" b="1" dirty="0">
                <a:solidFill>
                  <a:srgbClr val="2B3E54"/>
                </a:solidFill>
                <a:cs typeface="+mn-ea"/>
                <a:sym typeface="+mn-lt"/>
              </a:rPr>
              <a:t>STM23</a:t>
            </a:r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4800" b="1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pic>
        <p:nvPicPr>
          <p:cNvPr id="2" name="图片 1" descr="形状&#10;&#10;中度可信度描述已自动生成">
            <a:extLst>
              <a:ext uri="{FF2B5EF4-FFF2-40B4-BE49-F238E27FC236}">
                <a16:creationId xmlns:a16="http://schemas.microsoft.com/office/drawing/2014/main" id="{69FA020C-87EA-6C52-0B3D-02DED1E1E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56" y="4289641"/>
            <a:ext cx="1514286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1037289" y="2096321"/>
            <a:ext cx="4446207" cy="165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进入</a:t>
            </a:r>
          </a:p>
        </p:txBody>
      </p:sp>
      <p:sp>
        <p:nvSpPr>
          <p:cNvPr id="55" name="MH_Text_1"/>
          <p:cNvSpPr/>
          <p:nvPr>
            <p:custDataLst>
              <p:tags r:id="rId1"/>
            </p:custDataLst>
          </p:nvPr>
        </p:nvSpPr>
        <p:spPr>
          <a:xfrm>
            <a:off x="1007434" y="1796819"/>
            <a:ext cx="4977729" cy="387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8043" tIns="0" rIns="178043" bIns="0" rtlCol="0" anchor="t">
            <a:noAutofit/>
          </a:bodyPr>
          <a:lstStyle/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zh-CN" altLang="en-US" sz="2133" dirty="0">
                <a:solidFill>
                  <a:srgbClr val="2B3E54"/>
                </a:solidFill>
                <a:cs typeface="+mn-ea"/>
                <a:sym typeface="+mn-lt"/>
                <a:hlinkClick r:id="rId5" action="ppaction://hlinkfile"/>
              </a:rPr>
              <a:t>参考</a:t>
            </a:r>
            <a:r>
              <a:rPr lang="en-US" altLang="zh-CN" sz="2133" dirty="0">
                <a:solidFill>
                  <a:srgbClr val="2B3E54"/>
                </a:solidFill>
                <a:cs typeface="+mn-ea"/>
                <a:sym typeface="+mn-lt"/>
                <a:hlinkClick r:id="rId5" action="ppaction://hlinkfile"/>
              </a:rPr>
              <a:t>STM32F4</a:t>
            </a:r>
            <a:r>
              <a:rPr lang="zh-CN" altLang="en-US" sz="2133" dirty="0">
                <a:solidFill>
                  <a:srgbClr val="2B3E54"/>
                </a:solidFill>
                <a:cs typeface="+mn-ea"/>
                <a:sym typeface="+mn-lt"/>
                <a:hlinkClick r:id="rId5" action="ppaction://hlinkfile"/>
              </a:rPr>
              <a:t>中文参考手册</a:t>
            </a:r>
            <a:endParaRPr lang="en-US" altLang="zh-CN" sz="2133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59" name="MH_SubTitle_1"/>
          <p:cNvSpPr/>
          <p:nvPr>
            <p:custDataLst>
              <p:tags r:id="rId2"/>
            </p:custDataLst>
          </p:nvPr>
        </p:nvSpPr>
        <p:spPr>
          <a:xfrm>
            <a:off x="1156412" y="3930355"/>
            <a:ext cx="3224327" cy="569640"/>
          </a:xfrm>
          <a:prstGeom prst="roundRect">
            <a:avLst>
              <a:gd name="adj" fmla="val 21110"/>
            </a:avLst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altLang="zh-CN" sz="3600" dirty="0"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4743D-6A0B-1B2F-902E-7BDC85CA7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4" y="954448"/>
            <a:ext cx="768774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5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876888" y="1821844"/>
            <a:ext cx="269869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重启之后找到中断向量表，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boot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找到复位信号的地址，进入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Reset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进入汇编文件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startup.s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找到主程序的入口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函数。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1764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启动过程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ECD7E-542D-41D5-C70E-08D89FAD7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0"/>
          <a:stretch/>
        </p:blipFill>
        <p:spPr bwMode="auto">
          <a:xfrm>
            <a:off x="3995613" y="1955813"/>
            <a:ext cx="7077075" cy="23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C83EBE-7C4D-841F-6D70-B0F59C27D14C}"/>
              </a:ext>
            </a:extLst>
          </p:cNvPr>
          <p:cNvSpPr txBox="1"/>
          <p:nvPr/>
        </p:nvSpPr>
        <p:spPr>
          <a:xfrm>
            <a:off x="979906" y="12034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https://zhuanlan.zhihu.com/p/430014447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9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如何学习</a:t>
            </a:r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63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2041575" y="1106873"/>
            <a:ext cx="810885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7151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&amp;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野火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0D3A4F-5141-1975-2512-D2AD45C177E7}"/>
              </a:ext>
            </a:extLst>
          </p:cNvPr>
          <p:cNvSpPr txBox="1"/>
          <p:nvPr/>
        </p:nvSpPr>
        <p:spPr>
          <a:xfrm>
            <a:off x="1838462" y="142311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在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B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站寻找正点原子的视频，其中会富含详细的视频教程。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你可以在淘宝上购买对应的开发板并观看配套视频。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E5A43-6894-FC73-2482-EB34E55D61DC}"/>
              </a:ext>
            </a:extLst>
          </p:cNvPr>
          <p:cNvSpPr txBox="1"/>
          <p:nvPr/>
        </p:nvSpPr>
        <p:spPr>
          <a:xfrm>
            <a:off x="1755335" y="4545799"/>
            <a:ext cx="247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正点原子探索者</a:t>
            </a:r>
            <a:r>
              <a:rPr lang="en-US" altLang="zh-CN" dirty="0"/>
              <a:t>STM32F4</a:t>
            </a:r>
            <a:r>
              <a:rPr lang="zh-CN" altLang="en-US" dirty="0"/>
              <a:t>系列开发板</a:t>
            </a:r>
            <a:endParaRPr lang="en-US" altLang="zh-CN" dirty="0"/>
          </a:p>
          <a:p>
            <a:r>
              <a:rPr lang="en-US" altLang="zh-CN" dirty="0"/>
              <a:t>498</a:t>
            </a:r>
            <a:r>
              <a:rPr lang="zh-CN" altLang="en-US" dirty="0"/>
              <a:t>￥</a:t>
            </a:r>
            <a:endParaRPr lang="en-US" altLang="zh-CN" dirty="0"/>
          </a:p>
          <a:p>
            <a:r>
              <a:rPr lang="en-US" altLang="zh-CN" dirty="0"/>
              <a:t>F103</a:t>
            </a:r>
            <a:r>
              <a:rPr lang="zh-CN" altLang="en-US" dirty="0"/>
              <a:t>系列</a:t>
            </a:r>
            <a:r>
              <a:rPr lang="en-US" altLang="zh-CN" dirty="0"/>
              <a:t>298</a:t>
            </a:r>
            <a:r>
              <a:rPr lang="zh-CN" altLang="en-US" dirty="0"/>
              <a:t>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C0142B-8BF3-5C60-EAD6-30649F6C9E81}"/>
              </a:ext>
            </a:extLst>
          </p:cNvPr>
          <p:cNvSpPr txBox="1"/>
          <p:nvPr/>
        </p:nvSpPr>
        <p:spPr>
          <a:xfrm>
            <a:off x="4523935" y="4632513"/>
            <a:ext cx="247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野火</a:t>
            </a:r>
            <a:r>
              <a:rPr lang="en-US" altLang="zh-CN" dirty="0"/>
              <a:t>STM32</a:t>
            </a:r>
            <a:r>
              <a:rPr lang="zh-CN" altLang="en-US" dirty="0"/>
              <a:t>开发板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36956DC-DEF1-AF78-298F-297F4488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62" y="2466069"/>
            <a:ext cx="1955319" cy="19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F0D4D19-A23E-FB94-955F-2C66F3AB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62" y="2394032"/>
            <a:ext cx="2099391" cy="20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19B41-7FB1-20A6-C867-D4290B579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53" y="2472362"/>
            <a:ext cx="2789381" cy="122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C6286E-7BD1-A5F2-A7EE-5CEB0B04D203}"/>
              </a:ext>
            </a:extLst>
          </p:cNvPr>
          <p:cNvSpPr txBox="1"/>
          <p:nvPr/>
        </p:nvSpPr>
        <p:spPr>
          <a:xfrm>
            <a:off x="7389515" y="5001845"/>
            <a:ext cx="259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或者这种</a:t>
            </a:r>
            <a:r>
              <a:rPr lang="en-US" altLang="zh-CN" dirty="0"/>
              <a:t>20</a:t>
            </a:r>
            <a:r>
              <a:rPr lang="zh-CN" altLang="en-US" dirty="0"/>
              <a:t>￥，引脚向下的可以插到面包板上的（</a:t>
            </a:r>
            <a:r>
              <a:rPr lang="en-US" altLang="zh-CN" dirty="0"/>
              <a:t>ECE110</a:t>
            </a:r>
            <a:r>
              <a:rPr lang="zh-CN" altLang="en-US" dirty="0"/>
              <a:t>实验课真香）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5A82EE-145A-998B-EB8F-AE8D80123D33}"/>
              </a:ext>
            </a:extLst>
          </p:cNvPr>
          <p:cNvCxnSpPr>
            <a:cxnSpLocks/>
          </p:cNvCxnSpPr>
          <p:nvPr/>
        </p:nvCxnSpPr>
        <p:spPr>
          <a:xfrm flipH="1" flipV="1">
            <a:off x="8428608" y="3888622"/>
            <a:ext cx="161635" cy="111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常用开发工具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3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2134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CMSIS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41541" y="3315855"/>
            <a:ext cx="8515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 Cortex™ </a:t>
            </a:r>
            <a:r>
              <a:rPr lang="zh-CN" altLang="en-US" dirty="0"/>
              <a:t>微控制器软件接口标准是 </a:t>
            </a:r>
            <a:r>
              <a:rPr lang="en-US" altLang="zh-CN" dirty="0"/>
              <a:t>Cortex-M </a:t>
            </a:r>
            <a:r>
              <a:rPr lang="zh-CN" altLang="en-US" dirty="0"/>
              <a:t>处理器系列的与供应商无关的硬件抽象层使用</a:t>
            </a:r>
            <a:r>
              <a:rPr lang="en-US" altLang="zh-CN" dirty="0"/>
              <a:t>CMSIS</a:t>
            </a:r>
            <a:r>
              <a:rPr lang="zh-CN" altLang="en-US" dirty="0"/>
              <a:t>，可以为处理器和外设实现一致且简单的软件接口，从而简化软件的重用、缩短微控制器新开发人员的学习过程，并缩短新设备的上市时间。软件的创建被嵌入式行业公认为主要成本系数。通过在所有</a:t>
            </a:r>
            <a:r>
              <a:rPr lang="en-US" altLang="zh-CN" dirty="0"/>
              <a:t>Cortex-M </a:t>
            </a:r>
            <a:r>
              <a:rPr lang="zh-CN" altLang="en-US" dirty="0"/>
              <a:t>芯片供应商产品中标准化软件接口，这一成本会明显降低，尤其是在创建新项目或将现有软件迁移到新设备时。最新版本的</a:t>
            </a:r>
            <a:r>
              <a:rPr lang="en-US" altLang="zh-CN" dirty="0"/>
              <a:t>CMSIS</a:t>
            </a:r>
            <a:r>
              <a:rPr lang="zh-CN" altLang="en-US" dirty="0"/>
              <a:t>为</a:t>
            </a:r>
            <a:r>
              <a:rPr lang="en-US" altLang="zh-CN" dirty="0"/>
              <a:t>5.8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0BFAA-CA5A-11C9-5DF4-C01607F5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06" y="1173740"/>
            <a:ext cx="4092924" cy="16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33796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STM32-CMSIS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8714E-D5C7-4F14-0407-350F2BA6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3" y="471160"/>
            <a:ext cx="4414429" cy="592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731A7D-56C4-DEE2-7124-1B6156AF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6" b="3946"/>
          <a:stretch/>
        </p:blipFill>
        <p:spPr>
          <a:xfrm>
            <a:off x="1104041" y="1126885"/>
            <a:ext cx="4557850" cy="50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二、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Keil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97D220-4FA3-CD11-B19F-C58353AFDC30}"/>
              </a:ext>
            </a:extLst>
          </p:cNvPr>
          <p:cNvSpPr txBox="1"/>
          <p:nvPr/>
        </p:nvSpPr>
        <p:spPr>
          <a:xfrm>
            <a:off x="1067828" y="1519695"/>
            <a:ext cx="5678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 C51</a:t>
            </a:r>
            <a:r>
              <a:rPr lang="zh-CN" altLang="en-US" dirty="0"/>
              <a:t>是美国</a:t>
            </a:r>
            <a:r>
              <a:rPr lang="en-US" altLang="zh-CN" dirty="0"/>
              <a:t>Keil Software</a:t>
            </a:r>
            <a:r>
              <a:rPr lang="zh-CN" altLang="en-US" dirty="0"/>
              <a:t>公司出品的</a:t>
            </a:r>
            <a:r>
              <a:rPr lang="en-US" altLang="zh-CN" dirty="0"/>
              <a:t>51</a:t>
            </a:r>
            <a:r>
              <a:rPr lang="zh-CN" altLang="en-US" dirty="0"/>
              <a:t>系列兼容单片机</a:t>
            </a:r>
            <a:r>
              <a:rPr lang="en-US" altLang="zh-CN" dirty="0"/>
              <a:t>C</a:t>
            </a:r>
            <a:r>
              <a:rPr lang="zh-CN" altLang="en-US" dirty="0"/>
              <a:t>语言软件开发系统，与汇编相比，</a:t>
            </a:r>
            <a:r>
              <a:rPr lang="en-US" altLang="zh-CN" dirty="0"/>
              <a:t>C</a:t>
            </a:r>
            <a:r>
              <a:rPr lang="zh-CN" altLang="en-US" dirty="0"/>
              <a:t>语言在功能上、结构性、可读性、可维护性上有明显的优势，因而易学易用。</a:t>
            </a:r>
            <a:r>
              <a:rPr lang="en-US" altLang="zh-CN" dirty="0"/>
              <a:t>Keil</a:t>
            </a:r>
            <a:r>
              <a:rPr lang="zh-CN" altLang="en-US" dirty="0"/>
              <a:t>提供了包括</a:t>
            </a:r>
            <a:r>
              <a:rPr lang="en-US" altLang="zh-CN" dirty="0"/>
              <a:t>C</a:t>
            </a:r>
            <a:r>
              <a:rPr lang="zh-CN" altLang="en-US" dirty="0"/>
              <a:t>编译器、宏汇编、链接器、库管理和一个功能强大的仿真调试器等在内的完整开发方案，通过一个集成开发环境（</a:t>
            </a:r>
            <a:r>
              <a:rPr lang="en-US" altLang="zh-CN" dirty="0" err="1"/>
              <a:t>μVision</a:t>
            </a:r>
            <a:r>
              <a:rPr lang="zh-CN" altLang="en-US" dirty="0"/>
              <a:t>）将这些部分组合在一起。如果你使用</a:t>
            </a:r>
            <a:r>
              <a:rPr lang="en-US" altLang="zh-CN" dirty="0"/>
              <a:t>C</a:t>
            </a:r>
            <a:r>
              <a:rPr lang="zh-CN" altLang="en-US" dirty="0"/>
              <a:t>语言编程，那么</a:t>
            </a:r>
            <a:r>
              <a:rPr lang="en-US" altLang="zh-CN" dirty="0"/>
              <a:t>Keil</a:t>
            </a:r>
            <a:r>
              <a:rPr lang="zh-CN" altLang="en-US" dirty="0"/>
              <a:t>几乎就是你的不二之选，即使不使用</a:t>
            </a:r>
            <a:r>
              <a:rPr lang="en-US" altLang="zh-CN" dirty="0"/>
              <a:t>C</a:t>
            </a:r>
            <a:r>
              <a:rPr lang="zh-CN" altLang="en-US" dirty="0"/>
              <a:t>语言而仅用汇编语言编程，其方便易用的集成环境、强大的软件仿真调试工具也会令你事半功倍。当然，除了</a:t>
            </a:r>
            <a:r>
              <a:rPr lang="en-US" altLang="zh-CN" dirty="0"/>
              <a:t>51</a:t>
            </a:r>
            <a:r>
              <a:rPr lang="zh-CN" altLang="en-US" dirty="0"/>
              <a:t>单片机，你可以使用该软件编写</a:t>
            </a:r>
            <a:r>
              <a:rPr lang="en-US" altLang="zh-CN" dirty="0"/>
              <a:t>STM32</a:t>
            </a:r>
            <a:r>
              <a:rPr lang="zh-CN" altLang="en-US" dirty="0"/>
              <a:t>代码。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6DCB6-006C-2619-25DB-C2652380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84" y="1711569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三、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 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2" name="图片 11" descr="徽标, 图标&#10;&#10;描述已自动生成">
            <a:extLst>
              <a:ext uri="{FF2B5EF4-FFF2-40B4-BE49-F238E27FC236}">
                <a16:creationId xmlns:a16="http://schemas.microsoft.com/office/drawing/2014/main" id="{D7A25A88-5714-FBF6-B200-F26979C1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66" y="1477108"/>
            <a:ext cx="3164947" cy="3130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E278A2-6CE1-E9D0-8564-1B0A40C150C5}"/>
              </a:ext>
            </a:extLst>
          </p:cNvPr>
          <p:cNvSpPr txBox="1"/>
          <p:nvPr/>
        </p:nvSpPr>
        <p:spPr>
          <a:xfrm>
            <a:off x="876888" y="14066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是 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意法半导体近几年来大力推荐的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芯片图形化配置工具，目的就是为了方便开发者， 允许用户使用图形化向导生成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C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初始化代码，可以大大减轻开发工作，时间和费用，提高开发效率。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几乎覆盖了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全系列芯片。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1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16025E-4319-11D6-0AB6-1559138D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9" y="2650723"/>
            <a:ext cx="5906324" cy="3277057"/>
          </a:xfrm>
          <a:prstGeom prst="rect">
            <a:avLst/>
          </a:prstGeom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F9C98873-C642-5C65-23DF-CEA697AAFD0C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四、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OpenOCD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21DD5-3FB4-139D-FDF5-D66404A4A549}"/>
              </a:ext>
            </a:extLst>
          </p:cNvPr>
          <p:cNvSpPr txBox="1"/>
          <p:nvPr/>
        </p:nvSpPr>
        <p:spPr>
          <a:xfrm>
            <a:off x="633271" y="11916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 On-Chip Debugger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）开源片上调试器，是一款开源软件，最初是由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Dominic Rath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同学还在大学期间发起的（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2005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年）项目。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旨在提供针对嵌入式设备的调试、系统编程和边界扫描功能。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8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3" y="4188701"/>
            <a:ext cx="6095299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>
              <a:defRPr/>
            </a:pPr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简介</a:t>
            </a:r>
            <a:endParaRPr lang="zh-CN" altLang="zh-CN" sz="30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37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72690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五、烧录器件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ST-Link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3676924" y="434038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ST-Link</a:t>
            </a:r>
          </a:p>
          <a:p>
            <a:pPr algn="l"/>
            <a:r>
              <a:rPr lang="zh-CN" altLang="en-US" dirty="0"/>
              <a:t>如果是第一次使用，需要安装</a:t>
            </a:r>
            <a:r>
              <a:rPr lang="en-US" altLang="zh-CN" dirty="0"/>
              <a:t>ST-Link</a:t>
            </a:r>
            <a:r>
              <a:rPr lang="zh-CN" altLang="en-US" dirty="0"/>
              <a:t>驱动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E01A40-B286-BD4A-A92D-A8C4AE2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16" y="1868437"/>
            <a:ext cx="2191880" cy="21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1F25CFE-E415-ADD8-40F8-557683F3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96" y="2010086"/>
            <a:ext cx="2743637" cy="20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DEF50B-4E5A-5F9D-42B0-BF9FA6A4D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4" r="7294" b="40565"/>
          <a:stretch/>
        </p:blipFill>
        <p:spPr bwMode="auto">
          <a:xfrm>
            <a:off x="6419084" y="2155964"/>
            <a:ext cx="4734682" cy="17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769517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六、编译工具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arm-none-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eabi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(</a:t>
            </a:r>
            <a:r>
              <a:rPr lang="en-US" altLang="zh-CN" b="1" dirty="0"/>
              <a:t>Arm GNU Toolchain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8E498-6AC4-8038-4603-CC03A36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5" y="1153294"/>
            <a:ext cx="7313796" cy="29849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77D345-3BDB-5B71-EEB3-38485C3DD43F}"/>
              </a:ext>
            </a:extLst>
          </p:cNvPr>
          <p:cNvSpPr txBox="1"/>
          <p:nvPr/>
        </p:nvSpPr>
        <p:spPr>
          <a:xfrm>
            <a:off x="1799492" y="4736123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包含：</a:t>
            </a:r>
            <a:r>
              <a:rPr lang="en-US" altLang="zh-CN" dirty="0"/>
              <a:t>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    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++</a:t>
            </a:r>
          </a:p>
          <a:p>
            <a:r>
              <a:rPr lang="zh-CN" altLang="en-US" dirty="0"/>
              <a:t>等编译工具</a:t>
            </a:r>
          </a:p>
        </p:txBody>
      </p:sp>
    </p:spTree>
    <p:extLst>
      <p:ext uri="{BB962C8B-B14F-4D97-AF65-F5344CB8AC3E}">
        <p14:creationId xmlns:p14="http://schemas.microsoft.com/office/powerpoint/2010/main" val="24066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开发方法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7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523332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标准库函数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3AEBCD-A3E1-A460-7FE8-3BED2CF07956}"/>
              </a:ext>
            </a:extLst>
          </p:cNvPr>
          <p:cNvSpPr txBox="1"/>
          <p:nvPr/>
        </p:nvSpPr>
        <p:spPr>
          <a:xfrm>
            <a:off x="2768575" y="3935331"/>
            <a:ext cx="36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Keil5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3" y="1729154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76758-D8ED-E6F2-B263-0529E5C58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69" y="1424316"/>
            <a:ext cx="4220308" cy="1789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E0144B-CACA-4200-B2C1-796EB7FB3FD1}"/>
              </a:ext>
            </a:extLst>
          </p:cNvPr>
          <p:cNvSpPr txBox="1"/>
          <p:nvPr/>
        </p:nvSpPr>
        <p:spPr>
          <a:xfrm>
            <a:off x="7095649" y="3251350"/>
            <a:ext cx="21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</a:t>
            </a:r>
            <a:r>
              <a:rPr lang="zh-CN" altLang="en-US" dirty="0"/>
              <a:t>标准软件库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60F25B-0176-884A-37A9-8B891B201AB4}"/>
              </a:ext>
            </a:extLst>
          </p:cNvPr>
          <p:cNvSpPr txBox="1"/>
          <p:nvPr/>
        </p:nvSpPr>
        <p:spPr>
          <a:xfrm>
            <a:off x="6495097" y="4175655"/>
            <a:ext cx="392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https://www.st.com/zh/embedded-software/stm32-standard-peripheral-libraries.html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2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638804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开发方法二、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00" y="2359526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76" y="2503010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2" y="2503010"/>
            <a:ext cx="3884881" cy="1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1029183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开发方法三、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HAL +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FreeRTOS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（目前全向轮步兵方案）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23" y="1538910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99" y="1682394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1682394"/>
            <a:ext cx="3884881" cy="1834527"/>
          </a:xfrm>
          <a:prstGeom prst="rect">
            <a:avLst/>
          </a:prstGeom>
        </p:spPr>
      </p:pic>
      <p:pic>
        <p:nvPicPr>
          <p:cNvPr id="1026" name="Picture 2" descr="FreeRTOS - Part 1: Intro to Real Time Operating Systems - Circuit Cellar">
            <a:extLst>
              <a:ext uri="{FF2B5EF4-FFF2-40B4-BE49-F238E27FC236}">
                <a16:creationId xmlns:a16="http://schemas.microsoft.com/office/drawing/2014/main" id="{89F11B92-BBCA-6D30-2DE7-36CFD60C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71" y="4129088"/>
            <a:ext cx="3714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战队经典方案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2050" name="Picture 2" descr="CLion">
            <a:extLst>
              <a:ext uri="{FF2B5EF4-FFF2-40B4-BE49-F238E27FC236}">
                <a16:creationId xmlns:a16="http://schemas.microsoft.com/office/drawing/2014/main" id="{9C35AD1E-06DC-D10A-1F98-38E7A748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23" y="193430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biOS/RT - Wikipedia">
            <a:extLst>
              <a:ext uri="{FF2B5EF4-FFF2-40B4-BE49-F238E27FC236}">
                <a16:creationId xmlns:a16="http://schemas.microsoft.com/office/drawing/2014/main" id="{D613C4ED-D891-EBCC-68CF-4610FEA5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76" y="1981200"/>
            <a:ext cx="1940169" cy="194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2E975A-2CCE-3A91-BE33-7ACC8428C74B}"/>
              </a:ext>
            </a:extLst>
          </p:cNvPr>
          <p:cNvSpPr txBox="1"/>
          <p:nvPr/>
        </p:nvSpPr>
        <p:spPr>
          <a:xfrm>
            <a:off x="3921370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1E4EC-A42F-EA11-4F2C-2611FFA91056}"/>
              </a:ext>
            </a:extLst>
          </p:cNvPr>
          <p:cNvSpPr txBox="1"/>
          <p:nvPr/>
        </p:nvSpPr>
        <p:spPr>
          <a:xfrm>
            <a:off x="6430109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ChibiOS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4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Meta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战队工具链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9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战队工具链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6B6E8-2E3D-5750-DF42-F5D6378C3388}"/>
              </a:ext>
            </a:extLst>
          </p:cNvPr>
          <p:cNvSpPr txBox="1"/>
          <p:nvPr/>
        </p:nvSpPr>
        <p:spPr>
          <a:xfrm>
            <a:off x="979905" y="1260874"/>
            <a:ext cx="10080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Meta</a:t>
            </a:r>
            <a:r>
              <a:rPr lang="zh-CN" altLang="en-US" dirty="0"/>
              <a:t>战队工具链配置：</a:t>
            </a:r>
            <a:endParaRPr lang="en-US" altLang="zh-CN" dirty="0"/>
          </a:p>
          <a:p>
            <a:r>
              <a:rPr lang="zh-CN" altLang="en-US" dirty="0"/>
              <a:t>https://github.com/Meta-Team/Meta-Embedded/wiki/%E5%B7%A5%E5%85%B7%E9%93%BE-%E6%A6%82%E5%BF%B5%E4%BB%8B%E7%BB%8D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979905" y="2886960"/>
            <a:ext cx="7233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由刘子恺学长倾力打造。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安装工具的时候，</a:t>
            </a:r>
            <a:r>
              <a:rPr lang="zh-CN" altLang="en-US" dirty="0">
                <a:solidFill>
                  <a:srgbClr val="FF0000"/>
                </a:solidFill>
              </a:rPr>
              <a:t>请确保你理解每一步操作都是在做什么。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因为这篇</a:t>
            </a:r>
            <a:r>
              <a:rPr lang="en-US" altLang="zh-CN" dirty="0"/>
              <a:t>Wiki</a:t>
            </a:r>
            <a:r>
              <a:rPr lang="zh-CN" altLang="en-US" dirty="0"/>
              <a:t>年代久远，其中有些链接内容可能已经发生错误或者失效。希望大家拥有一定自行检索能力。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在教学网页中，我们已经安装过</a:t>
            </a:r>
            <a:r>
              <a:rPr lang="en-US" altLang="zh-CN" dirty="0"/>
              <a:t>MinGW, git, </a:t>
            </a:r>
            <a:r>
              <a:rPr lang="en-US" altLang="zh-CN" dirty="0" err="1"/>
              <a:t>cmake</a:t>
            </a:r>
            <a:r>
              <a:rPr lang="zh-CN" altLang="en-US" dirty="0"/>
              <a:t>等工具，在根据教程安装工具链时，不要重复安装。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3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1032659" y="1397675"/>
            <a:ext cx="7233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战队所有的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源码使用</a:t>
            </a:r>
            <a:r>
              <a:rPr lang="en-US" altLang="zh-CN" dirty="0" err="1"/>
              <a:t>Cmake</a:t>
            </a:r>
            <a:r>
              <a:rPr lang="zh-CN" altLang="en-US" dirty="0"/>
              <a:t>进行构建，</a:t>
            </a:r>
            <a:r>
              <a:rPr lang="en-US" altLang="zh-CN" dirty="0"/>
              <a:t>ARM GNU</a:t>
            </a:r>
            <a:r>
              <a:rPr lang="zh-CN" altLang="en-US" dirty="0"/>
              <a:t>进行编译，</a:t>
            </a:r>
            <a:r>
              <a:rPr lang="en-US" altLang="zh-CN" dirty="0" err="1"/>
              <a:t>OpenOCD</a:t>
            </a:r>
            <a:r>
              <a:rPr lang="zh-CN" altLang="en-US" dirty="0"/>
              <a:t>进行烧录。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https://github.com/Meta-Team/Meta-Embedded/wiki/%E5%B7%A5%E5%85%B7%E9%93%BE-CMake-%E6%9E%84%E5%BB%BA%E7%B3%BB%E7%BB%9F%E7%AE%80%E4%BB%8B</a:t>
            </a:r>
          </a:p>
        </p:txBody>
      </p:sp>
    </p:spTree>
    <p:extLst>
      <p:ext uri="{BB962C8B-B14F-4D97-AF65-F5344CB8AC3E}">
        <p14:creationId xmlns:p14="http://schemas.microsoft.com/office/powerpoint/2010/main" val="37256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804060" y="1597061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，是由意法半导体基于 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 Cortex-M 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研制和生产的一系列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位单片机。 单片机，即微处理器，微处理器（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Microprocessor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）通常指称一种可编程特殊集 成电路，其所有组件小型化至一块或数块集成电路内。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/>
            <a:endParaRPr lang="en-US" altLang="zh-CN" dirty="0">
              <a:solidFill>
                <a:srgbClr val="161209"/>
              </a:solidFill>
              <a:highlight>
                <a:srgbClr val="FFFFFF"/>
              </a:highlight>
              <a:latin typeface="system-ui"/>
            </a:endParaRPr>
          </a:p>
          <a:p>
            <a:pPr algn="l"/>
            <a:r>
              <a:rPr lang="zh-CN" altLang="en-US" b="1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基础知识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计算机架构：计算机使用的指令集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计算机常见架构：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架构、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x86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外设：电子计算机中位于机箱之外、能够通电并可以不依赖计算机进行正常的独立或半独立运行的硬件。 例如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中的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TIM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定时器、通用输入输出（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GPIO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）、中断控制器等。在现代电脑中可以包括键盘鼠标等。</a:t>
            </a:r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EB1CA-01A0-F3DB-6DFE-8BDA46E6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705" y="1006030"/>
            <a:ext cx="2027710" cy="20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课后作业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7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课后作业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52AEF502-6216-F49B-D5FF-8556C5C08B5F}"/>
              </a:ext>
            </a:extLst>
          </p:cNvPr>
          <p:cNvSpPr txBox="1"/>
          <p:nvPr/>
        </p:nvSpPr>
        <p:spPr>
          <a:xfrm>
            <a:off x="876888" y="1665855"/>
            <a:ext cx="10069095" cy="36317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黑马程序员 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P51~P75</a:t>
            </a:r>
          </a:p>
          <a:p>
            <a:r>
              <a:rPr lang="en-US" altLang="zh-CN" sz="1400" dirty="0">
                <a:solidFill>
                  <a:srgbClr val="2B3E54"/>
                </a:solidFill>
                <a:cs typeface="+mn-ea"/>
                <a:sym typeface="+mn-lt"/>
              </a:rPr>
              <a:t>https://www.bilibili.com/video/BV1Xa4y1k7LU/?p=14&amp;vd_source=b710c0374cb950d2cc5713ef9df39177</a:t>
            </a: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2.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根据第五部分给出的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Wiki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链接进行工具链配置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3.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（可选）自行先开始学习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有关知识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可以在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站搜索：正点原子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可选择视频：库函数开发、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库开发的视频进行自行观看（这部分以后不会细讲，只会一笔带过，想学懂的同学自行选择一套视频看完，当然准备学之前可以来问我们我们看看合不合适）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35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578044" y="2850866"/>
            <a:ext cx="38234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5867" b="1" spc="-200" dirty="0">
                <a:solidFill>
                  <a:srgbClr val="0B1431"/>
                </a:solidFill>
                <a:cs typeface="+mn-ea"/>
                <a:sym typeface="+mn-lt"/>
              </a:rPr>
              <a:t>谢谢观看！</a:t>
            </a:r>
          </a:p>
        </p:txBody>
      </p:sp>
      <p:sp>
        <p:nvSpPr>
          <p:cNvPr id="2" name="矩形 1"/>
          <p:cNvSpPr/>
          <p:nvPr/>
        </p:nvSpPr>
        <p:spPr>
          <a:xfrm>
            <a:off x="1831891" y="3951199"/>
            <a:ext cx="1248139" cy="60959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B143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61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">
        <p14:vortex dir="r"/>
      </p:transition>
    </mc:Choice>
    <mc:Fallback xmlns="">
      <p:transition spd="slow" advTm="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寄存器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1C9CF821-6B87-4733-B6D9-AA16529CE55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3270" y="5543014"/>
            <a:ext cx="10740981" cy="18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909" tIns="67952" rIns="135909" bIns="67952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173804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寄存器是什么？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寄存器的功能是存储二进制代码，它是由具有存储功能的触发器组合起来构成的。一个触发器可以存储</a:t>
            </a:r>
            <a:r>
              <a:rPr lang="en-US" altLang="zh-CN" dirty="0"/>
              <a:t>1</a:t>
            </a:r>
            <a:r>
              <a:rPr lang="zh-CN" altLang="en-US" dirty="0"/>
              <a:t>位二进制代码，故存放</a:t>
            </a:r>
            <a:r>
              <a:rPr lang="en-US" altLang="zh-CN" dirty="0"/>
              <a:t>n</a:t>
            </a:r>
            <a:r>
              <a:rPr lang="zh-CN" altLang="en-US" dirty="0"/>
              <a:t>位二进制代码的寄存器，需用</a:t>
            </a:r>
            <a:r>
              <a:rPr lang="en-US" altLang="zh-CN" dirty="0"/>
              <a:t>n</a:t>
            </a:r>
            <a:r>
              <a:rPr lang="zh-CN" altLang="en-US" dirty="0"/>
              <a:t>个触发器来构成。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为什么有了内存，还要有寄存器？</a:t>
            </a:r>
            <a:endParaRPr lang="en-US" altLang="zh-CN" dirty="0"/>
          </a:p>
          <a:p>
            <a:r>
              <a:rPr lang="zh-CN" altLang="en-US" dirty="0"/>
              <a:t>寄存器可以作为内存对外界的接口。</a:t>
            </a:r>
            <a:r>
              <a:rPr lang="en-US" altLang="zh-CN" dirty="0"/>
              <a:t>STM32</a:t>
            </a:r>
            <a:r>
              <a:rPr lang="zh-CN" altLang="en-US" dirty="0"/>
              <a:t>采用</a:t>
            </a:r>
            <a:r>
              <a:rPr lang="en-US" altLang="zh-CN" dirty="0"/>
              <a:t>32</a:t>
            </a:r>
            <a:r>
              <a:rPr lang="zh-CN" altLang="en-US" dirty="0"/>
              <a:t>位寄存器，可以映射到具体的内存地址单元。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STM32</a:t>
            </a:r>
            <a:r>
              <a:rPr lang="zh-CN" altLang="en-US" dirty="0"/>
              <a:t>的操作本质上是对寄存器的操作。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B821-8F33-80B9-CB79-58E44978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88" y="4313125"/>
            <a:ext cx="4099790" cy="20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29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寄存器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1C9CF821-6B87-4733-B6D9-AA16529CE55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3270" y="5543014"/>
            <a:ext cx="10740981" cy="18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909" tIns="67952" rIns="135909" bIns="67952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173804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寄存器是什么？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寄存器的功能是存储二进制代码，它是由具有存储功能的触发器组合起来构成的。一个触发器可以存储</a:t>
            </a:r>
            <a:r>
              <a:rPr lang="en-US" altLang="zh-CN" dirty="0"/>
              <a:t>1</a:t>
            </a:r>
            <a:r>
              <a:rPr lang="zh-CN" altLang="en-US" dirty="0"/>
              <a:t>位二进制代码，故存放</a:t>
            </a:r>
            <a:r>
              <a:rPr lang="en-US" altLang="zh-CN" dirty="0"/>
              <a:t>n</a:t>
            </a:r>
            <a:r>
              <a:rPr lang="zh-CN" altLang="en-US" dirty="0"/>
              <a:t>位二进制代码的寄存器，需用</a:t>
            </a:r>
            <a:r>
              <a:rPr lang="en-US" altLang="zh-CN" dirty="0"/>
              <a:t>n</a:t>
            </a:r>
            <a:r>
              <a:rPr lang="zh-CN" altLang="en-US" dirty="0"/>
              <a:t>个触发器来构成。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为什么有了内存，还要有寄存器？</a:t>
            </a:r>
            <a:endParaRPr lang="en-US" altLang="zh-CN" dirty="0"/>
          </a:p>
          <a:p>
            <a:r>
              <a:rPr lang="zh-CN" altLang="en-US" dirty="0"/>
              <a:t>寄存器可以作为内存对外界的接口。</a:t>
            </a:r>
            <a:r>
              <a:rPr lang="en-US" altLang="zh-CN" dirty="0"/>
              <a:t>STM32</a:t>
            </a:r>
            <a:r>
              <a:rPr lang="zh-CN" altLang="en-US" dirty="0"/>
              <a:t>采用</a:t>
            </a:r>
            <a:r>
              <a:rPr lang="en-US" altLang="zh-CN" dirty="0"/>
              <a:t>32</a:t>
            </a:r>
            <a:r>
              <a:rPr lang="zh-CN" altLang="en-US" dirty="0"/>
              <a:t>位寄存器，可以映射到具体的内存地址单元。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STM32</a:t>
            </a:r>
            <a:r>
              <a:rPr lang="zh-CN" altLang="en-US" dirty="0"/>
              <a:t>的操作本质上是对寄存器的操作。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B821-8F33-80B9-CB79-58E44978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88" y="4313125"/>
            <a:ext cx="4099790" cy="20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基础知识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376218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32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是意法半导体生产的芯片。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系列专为要求高性能、低成本、低功耗的嵌入式应用设计的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ARM Cortex®-M0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M0+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M3, M4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内核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。按内核架构分为不同产品：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主流产品（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）、超低功耗产品（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）、高性能产品（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STM32H7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en-US" altLang="zh-CN" dirty="0"/>
              <a:t> A</a:t>
            </a:r>
            <a:r>
              <a:rPr lang="zh-CN" altLang="en-US" dirty="0"/>
              <a:t>型开发板基于</a:t>
            </a:r>
            <a:r>
              <a:rPr lang="en-US" altLang="zh-CN" dirty="0"/>
              <a:t>STM32F427</a:t>
            </a:r>
            <a:r>
              <a:rPr lang="zh-CN" altLang="en-US" dirty="0"/>
              <a:t>系列芯片。</a:t>
            </a:r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型号开发板基于</a:t>
            </a:r>
            <a:r>
              <a:rPr lang="en-US" altLang="zh-CN" dirty="0"/>
              <a:t>STM32F429</a:t>
            </a:r>
            <a:r>
              <a:rPr lang="zh-CN" altLang="en-US" dirty="0"/>
              <a:t>系列芯片。</a:t>
            </a:r>
          </a:p>
        </p:txBody>
      </p:sp>
    </p:spTree>
    <p:extLst>
      <p:ext uri="{BB962C8B-B14F-4D97-AF65-F5344CB8AC3E}">
        <p14:creationId xmlns:p14="http://schemas.microsoft.com/office/powerpoint/2010/main" val="28557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8A1040-0D0D-353D-815B-8697053E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14475"/>
            <a:ext cx="82867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273688-9245-B7D1-C26D-0C50621C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r="705"/>
          <a:stretch/>
        </p:blipFill>
        <p:spPr bwMode="auto">
          <a:xfrm>
            <a:off x="905608" y="1676400"/>
            <a:ext cx="10307516" cy="35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1204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gyl4iu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4370</TotalTime>
  <Words>1633</Words>
  <Application>Microsoft Office PowerPoint</Application>
  <PresentationFormat>宽屏</PresentationFormat>
  <Paragraphs>151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-apple-system</vt:lpstr>
      <vt:lpstr>Helvetica Neue</vt:lpstr>
      <vt:lpstr>PingFang SC</vt:lpstr>
      <vt:lpstr>system-ui</vt:lpstr>
      <vt:lpstr>等线</vt:lpstr>
      <vt:lpstr>微软雅黑</vt:lpstr>
      <vt:lpstr>Arial</vt:lpstr>
      <vt:lpstr>Impact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无人机</dc:title>
  <dc:creator>第一PPT</dc:creator>
  <cp:keywords>www.1ppt.com</cp:keywords>
  <dc:description>www.1ppt.com</dc:description>
  <cp:lastModifiedBy>Wu, FeiYang</cp:lastModifiedBy>
  <cp:revision>232</cp:revision>
  <dcterms:created xsi:type="dcterms:W3CDTF">2019-02-25T05:30:11Z</dcterms:created>
  <dcterms:modified xsi:type="dcterms:W3CDTF">2024-05-16T06:14:13Z</dcterms:modified>
</cp:coreProperties>
</file>